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59" r:id="rId4"/>
    <p:sldId id="265" r:id="rId5"/>
    <p:sldId id="262" r:id="rId6"/>
    <p:sldId id="272" r:id="rId7"/>
    <p:sldId id="269" r:id="rId8"/>
    <p:sldId id="268" r:id="rId9"/>
    <p:sldId id="270" r:id="rId10"/>
    <p:sldId id="271" r:id="rId11"/>
    <p:sldId id="267" r:id="rId12"/>
    <p:sldId id="273" r:id="rId13"/>
    <p:sldId id="263" r:id="rId14"/>
    <p:sldId id="258" r:id="rId15"/>
  </p:sldIdLst>
  <p:sldSz cx="9144000" cy="5143500" type="screen16x9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857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5715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85725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143000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42875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171450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00025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286000" algn="l" defTabSz="285750" rtl="0" eaLnBrk="1" latinLnBrk="0" hangingPunct="1">
      <a:defRPr sz="15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46EF9-1116-41F6-8A6F-744E7355AC4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FC12-D4E2-4E32-9AE0-6739D5F7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2071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5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charset="0"/>
                <a:ea typeface="ヒラギノ角ゴ Pro W3" charset="-128"/>
                <a:cs typeface="ヒラギノ角ゴ Pro W3" charset="-128"/>
              </a:rPr>
              <a:t>Last year, 85 graduating seniors from the class of 2015 were accepted into America’s top-20 lists of universities, liberal-arts colleges, and military academies as ranked by US News and World Report.</a:t>
            </a:r>
          </a:p>
          <a:p>
            <a:pPr defTabSz="88225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defTabSz="88225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66A3F4-F733-40C9-BA4A-6AA5778CC8D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7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7F88-9F45-1944-88F0-7E2044AE7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957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5F4D-BC50-5A4D-A709-FA69066C83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8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B1B9-8476-8046-8D91-C85DB76F29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545-8D78-C04B-972C-7A2FAF6D9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78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A982-A676-C448-9A19-AC212980E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64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6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2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7654"/>
            <a:ext cx="3008313" cy="4686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7654"/>
            <a:ext cx="5111750" cy="3986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4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94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83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994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4E09F1-8CD8-7A4D-AE20-AC96CC6D4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5" descr="OCPS_Slide_B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4939" y="51198"/>
            <a:ext cx="45268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Orange County Public Schools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LIDE_16-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23723" y="3694636"/>
            <a:ext cx="4295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r>
              <a:rPr lang="en-US" sz="2400" dirty="0"/>
              <a:t>Council of Great City Schools PRE</a:t>
            </a:r>
          </a:p>
          <a:p>
            <a:pPr algn="r"/>
            <a:r>
              <a:rPr lang="en-US" sz="2400" dirty="0"/>
              <a:t>July 9,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0523" y="2315308"/>
            <a:ext cx="44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Turn Emotional Connections Into Assets that Never Stop </a:t>
            </a:r>
          </a:p>
        </p:txBody>
      </p:sp>
    </p:spTree>
    <p:extLst>
      <p:ext uri="{BB962C8B-B14F-4D97-AF65-F5344CB8AC3E}">
        <p14:creationId xmlns:p14="http://schemas.microsoft.com/office/powerpoint/2010/main" val="322270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17" y="1111084"/>
            <a:ext cx="877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</a:pPr>
            <a:r>
              <a:rPr lang="en-US" sz="2400" b="1" dirty="0"/>
              <a:t>113 graduates accepted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Elite Colleges &amp; Universities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hutterstock_5366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059" y="1701525"/>
            <a:ext cx="3173516" cy="1586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151" y="535781"/>
            <a:ext cx="768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OCPS Super Scholars</a:t>
            </a:r>
          </a:p>
        </p:txBody>
      </p:sp>
      <p:pic>
        <p:nvPicPr>
          <p:cNvPr id="12" name="Picture 11" descr="shutterstock_728920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14" y="1706328"/>
            <a:ext cx="3160347" cy="1586758"/>
          </a:xfrm>
          <a:prstGeom prst="rect">
            <a:avLst/>
          </a:prstGeom>
        </p:spPr>
      </p:pic>
      <p:pic>
        <p:nvPicPr>
          <p:cNvPr id="13" name="Picture 12" descr="shutterstock_3386954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785" y="1706327"/>
            <a:ext cx="3140800" cy="1586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529" y="3254196"/>
            <a:ext cx="8368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/>
              <a:t>Princeton, Harvard, Yale, Columbia, Stanford, Chicago, MIT, Duke, Penn, Cal Tech, Dartmouth, Johns Hopkins, Northwestern, Emory, Washington University at St. Louis, Cornell, Brown, Notre Dame, Vanderbilt, Rice, UC/Berkeley, Williams, Amherst, Swarthmore, Wellesley, Bowdoin, Pomona, Middlebury, Carleton, Claremont McKenna, Haverford, Davidson, Vassar, Naval Academy, Washington &amp; Lee, Colby, Colgate, Hamilton, Harvey </a:t>
            </a:r>
            <a:r>
              <a:rPr lang="en-US" sz="1400" b="1" dirty="0" err="1"/>
              <a:t>Mudd</a:t>
            </a:r>
            <a:r>
              <a:rPr lang="en-US" sz="1400" b="1" dirty="0"/>
              <a:t>, Smith, Wesleyan, Grinnell, West Point, Air Force Academy, Coast Guard Academy, Merchant Marine Academy</a:t>
            </a:r>
          </a:p>
        </p:txBody>
      </p:sp>
    </p:spTree>
    <p:extLst>
      <p:ext uri="{BB962C8B-B14F-4D97-AF65-F5344CB8AC3E}">
        <p14:creationId xmlns:p14="http://schemas.microsoft.com/office/powerpoint/2010/main" val="15090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5" y="711850"/>
            <a:ext cx="7248446" cy="40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74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 r="-947" b="18048"/>
          <a:stretch/>
        </p:blipFill>
        <p:spPr>
          <a:xfrm>
            <a:off x="959864" y="548640"/>
            <a:ext cx="7315200" cy="4206240"/>
          </a:xfrm>
        </p:spPr>
      </p:pic>
    </p:spTree>
    <p:extLst>
      <p:ext uri="{BB962C8B-B14F-4D97-AF65-F5344CB8AC3E}">
        <p14:creationId xmlns:p14="http://schemas.microsoft.com/office/powerpoint/2010/main" val="108927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652" y="682906"/>
            <a:ext cx="767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Alumni Capital Campaigns</a:t>
            </a:r>
          </a:p>
          <a:p>
            <a:pPr algn="ctr"/>
            <a:r>
              <a:rPr lang="en-US" sz="2800" dirty="0"/>
              <a:t>Scoreboards, Flight Simulators, Uniforms, etc. </a:t>
            </a:r>
          </a:p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5335" r="4452" b="7555"/>
          <a:stretch/>
        </p:blipFill>
        <p:spPr>
          <a:xfrm>
            <a:off x="3189981" y="2008209"/>
            <a:ext cx="3749040" cy="2282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r="12704"/>
          <a:stretch/>
        </p:blipFill>
        <p:spPr>
          <a:xfrm>
            <a:off x="6974910" y="2848330"/>
            <a:ext cx="201168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21338" r="3317" b="16438"/>
          <a:stretch/>
        </p:blipFill>
        <p:spPr>
          <a:xfrm>
            <a:off x="17361" y="1591509"/>
            <a:ext cx="31089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 r="18726" b="16131"/>
          <a:stretch/>
        </p:blipFill>
        <p:spPr>
          <a:xfrm>
            <a:off x="4542705" y="2570570"/>
            <a:ext cx="4114800" cy="1920240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0" y="790947"/>
            <a:ext cx="4221187" cy="1758828"/>
          </a:xfrm>
          <a:prstGeom prst="rect">
            <a:avLst/>
          </a:prstGeom>
          <a:ln w="15875">
            <a:solidFill>
              <a:schemeClr val="bg2">
                <a:lumMod val="1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3000" y="3317631"/>
            <a:ext cx="222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Class Connector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57" y="790947"/>
            <a:ext cx="2857500" cy="1600200"/>
          </a:xfrm>
          <a:prstGeom prst="rect">
            <a:avLst/>
          </a:prstGeom>
          <a:ln w="15875"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814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6" r="12441" b="7654"/>
          <a:stretch/>
        </p:blipFill>
        <p:spPr>
          <a:xfrm>
            <a:off x="1950325" y="553895"/>
            <a:ext cx="5303520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7" b="13136"/>
          <a:stretch/>
        </p:blipFill>
        <p:spPr>
          <a:xfrm>
            <a:off x="0" y="542320"/>
            <a:ext cx="9144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652" y="879681"/>
            <a:ext cx="76740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Counselor</a:t>
            </a:r>
            <a:r>
              <a:rPr lang="en-US" sz="2800" dirty="0"/>
              <a:t> </a:t>
            </a:r>
            <a:r>
              <a:rPr lang="en-US" sz="2800" b="1" dirty="0"/>
              <a:t>Time Spent on College Guidance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Public</a:t>
            </a:r>
            <a:r>
              <a:rPr lang="en-US" sz="2800" dirty="0"/>
              <a:t> – 23%	</a:t>
            </a:r>
            <a:r>
              <a:rPr lang="en-US" sz="2800" b="1" dirty="0">
                <a:solidFill>
                  <a:srgbClr val="C00000"/>
                </a:solidFill>
              </a:rPr>
              <a:t>Private</a:t>
            </a:r>
            <a:r>
              <a:rPr lang="en-US" sz="2800" dirty="0"/>
              <a:t> – 53%</a:t>
            </a:r>
          </a:p>
          <a:p>
            <a:pPr algn="ctr"/>
            <a:endParaRPr lang="en-US" sz="16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Admission Rate to 4-year Colleges and Universities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Public</a:t>
            </a:r>
            <a:r>
              <a:rPr lang="en-US" sz="2800" dirty="0"/>
              <a:t> – 49%	</a:t>
            </a:r>
            <a:r>
              <a:rPr lang="en-US" sz="2800" b="1" dirty="0">
                <a:solidFill>
                  <a:srgbClr val="C00000"/>
                </a:solidFill>
              </a:rPr>
              <a:t>Private</a:t>
            </a:r>
            <a:r>
              <a:rPr lang="en-US" sz="2800" dirty="0"/>
              <a:t> – 95%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81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652" y="682906"/>
            <a:ext cx="767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7924" y="1514096"/>
            <a:ext cx="33906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Public School</a:t>
            </a:r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3600" b="1" dirty="0">
                <a:solidFill>
                  <a:srgbClr val="C00000"/>
                </a:solidFill>
              </a:rPr>
              <a:t>Private School</a:t>
            </a:r>
          </a:p>
        </p:txBody>
      </p:sp>
    </p:spTree>
    <p:extLst>
      <p:ext uri="{BB962C8B-B14F-4D97-AF65-F5344CB8AC3E}">
        <p14:creationId xmlns:p14="http://schemas.microsoft.com/office/powerpoint/2010/main" val="222778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652" y="682906"/>
            <a:ext cx="767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41166"/>
          <a:stretch/>
        </p:blipFill>
        <p:spPr>
          <a:xfrm>
            <a:off x="0" y="547821"/>
            <a:ext cx="3749040" cy="4232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r="8625"/>
          <a:stretch/>
        </p:blipFill>
        <p:spPr>
          <a:xfrm>
            <a:off x="3840480" y="547821"/>
            <a:ext cx="5303520" cy="423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033" y="1064855"/>
            <a:ext cx="7951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 Do</a:t>
            </a:r>
          </a:p>
          <a:p>
            <a:pPr algn="ctr"/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Ramp up student guidance services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Find your best stories and tell them repeatedly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Set a foundation for lifetime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2312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4" y="910783"/>
            <a:ext cx="7853631" cy="37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5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23875"/>
            <a:ext cx="86391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7463"/>
          <a:stretch/>
        </p:blipFill>
        <p:spPr>
          <a:xfrm>
            <a:off x="329065" y="-57873"/>
            <a:ext cx="8595009" cy="5198960"/>
          </a:xfrm>
        </p:spPr>
      </p:pic>
    </p:spTree>
    <p:extLst>
      <p:ext uri="{BB962C8B-B14F-4D97-AF65-F5344CB8AC3E}">
        <p14:creationId xmlns:p14="http://schemas.microsoft.com/office/powerpoint/2010/main" val="2900518618"/>
      </p:ext>
    </p:extLst>
  </p:cSld>
  <p:clrMapOvr>
    <a:masterClrMapping/>
  </p:clrMapOvr>
</p:sld>
</file>

<file path=ppt/theme/theme1.xml><?xml version="1.0" encoding="utf-8"?>
<a:theme xmlns:a="http://schemas.openxmlformats.org/drawingml/2006/main" name="OCP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OCPS Template.thmx</Template>
  <TotalTime>2187</TotalTime>
  <Words>228</Words>
  <Application>Microsoft Office PowerPoint</Application>
  <PresentationFormat>On-screen Show (16:9)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ヒラギノ角ゴ Pro W3</vt:lpstr>
      <vt:lpstr>OCPS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Boulnois</dc:creator>
  <cp:lastModifiedBy>Tonya Harris</cp:lastModifiedBy>
  <cp:revision>35</cp:revision>
  <cp:lastPrinted>2017-06-28T21:28:04Z</cp:lastPrinted>
  <dcterms:created xsi:type="dcterms:W3CDTF">2014-12-16T14:17:18Z</dcterms:created>
  <dcterms:modified xsi:type="dcterms:W3CDTF">2017-07-19T19:09:07Z</dcterms:modified>
</cp:coreProperties>
</file>